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 id="872" r:id="rId16"/>
    <p:sldId id="873" r:id="rId17"/>
    <p:sldId id="874" r:id="rId18"/>
    <p:sldId id="875" r:id="rId1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8"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78"/>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03"/>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morning Papa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girls 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even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sun had risen properly. Quickly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quietly,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of them started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and Rani blew up balloons—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 yellow, green, blue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all around. Soon the room was looking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indeed.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83298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考查动词辨析。句意：米拉把它们挂在周围。</a:t>
            </a:r>
            <a:r>
              <a:rPr lang="en-US" altLang="zh-CN" b="1">
                <a:solidFill>
                  <a:srgbClr val="FF0000"/>
                </a:solidFill>
                <a:latin typeface="Times New Roman" panose="02020603050405020304" pitchFamily="18" charset="0"/>
                <a:ea typeface="宋体" panose="02010600030101010101" pitchFamily="2" charset="-122"/>
              </a:rPr>
              <a:t>break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打破；</a:t>
            </a:r>
            <a:r>
              <a:rPr lang="en-US" altLang="zh-CN" b="1">
                <a:solidFill>
                  <a:srgbClr val="FF0000"/>
                </a:solidFill>
                <a:latin typeface="Times New Roman" panose="02020603050405020304" pitchFamily="18" charset="0"/>
                <a:ea typeface="宋体" panose="02010600030101010101" pitchFamily="2" charset="-122"/>
              </a:rPr>
              <a:t>buy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买；</a:t>
            </a:r>
            <a:r>
              <a:rPr lang="en-US" altLang="zh-CN" b="1">
                <a:solidFill>
                  <a:srgbClr val="FF0000"/>
                </a:solidFill>
                <a:latin typeface="Times New Roman" panose="02020603050405020304" pitchFamily="18" charset="0"/>
                <a:ea typeface="宋体" panose="02010600030101010101" pitchFamily="2" charset="-122"/>
              </a:rPr>
              <a:t>hide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隐藏；</a:t>
            </a:r>
            <a:r>
              <a:rPr lang="en-US" altLang="zh-CN" b="1">
                <a:solidFill>
                  <a:srgbClr val="FF0000"/>
                </a:solidFill>
                <a:latin typeface="Times New Roman" panose="02020603050405020304" pitchFamily="18" charset="0"/>
                <a:ea typeface="宋体" panose="02010600030101010101" pitchFamily="2" charset="-122"/>
              </a:rPr>
              <a:t>hang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悬挂。根据</a:t>
            </a:r>
            <a:r>
              <a:rPr lang="en-US" altLang="zh-CN" b="1">
                <a:solidFill>
                  <a:srgbClr val="FF0000"/>
                </a:solidFill>
                <a:latin typeface="Times New Roman" panose="02020603050405020304" pitchFamily="18" charset="0"/>
                <a:ea typeface="宋体" panose="02010600030101010101" pitchFamily="2" charset="-122"/>
              </a:rPr>
              <a:t>“Papa and Rani blew up balloons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red, yellow, green, blue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and Meera</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可知，此处指把气球挂在周围。故选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30101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broke	B. bought	C. hid	D. hung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6615" y="3419602"/>
            <a:ext cx="407484" cy="461665"/>
          </a:xfrm>
          <a:prstGeom prst="rect">
            <a:avLst/>
          </a:prstGeom>
        </p:spPr>
        <p:txBody>
          <a:bodyPr wrap="none">
            <a:spAutoFit/>
          </a:bodyPr>
          <a:lstStyle/>
          <a:p>
            <a:r>
              <a:rPr lang="en-US" altLang="zh-CN" sz="2400" dirty="0" smtClean="0"/>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9517"/>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morning Papa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girls 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even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sun had risen properly. Quickly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quietly,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of them started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and Rani blew up balloons—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 yellow, green, blue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all around. Soon the room was looking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indeed.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390499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考查形容词辨析。句意：很快，房间看起来就很漂亮了。</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干净的；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empty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beautiful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美丽的；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huge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巨大的。根据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“Papa and Rani blew up balloons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red, yellow, green, blue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可知，气球挂在周围，房间很漂亮。故选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34566" y="337302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clean	B. empty	C. beautiful	D. huge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40327" y="3491610"/>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9584"/>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they got into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make breakfast!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began giving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low voice. Rani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 as Papa said.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children made the breakfast ready. There were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sandwiches,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fruit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salad,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glass full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orange juice and another full of warm milk.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390499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考查名词辨析。句意：然后他们进了厨房。</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garden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bedroom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卧室；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kitchen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厨房；</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书房。根据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“Let’s make breakfast!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可知，此处指进入厨房做早饭。故选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33840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49395" algn="l"/>
                <a:tab pos="6821170" algn="l"/>
                <a:tab pos="9504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garden	B. bedroom	C. kitchen	D. study</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6615" y="3456993"/>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3521"/>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they got into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make breakfast!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began giving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low voice. Rani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 as Papa said.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children made the breakfast ready. There were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sandwiches,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fruit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salad,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glass full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orange juice and another full of warm milk.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39770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考查名词辨析。句意：爸爸开始低声吩咐。</a:t>
            </a:r>
            <a:r>
              <a:rPr lang="en-US" altLang="zh-CN" b="1">
                <a:solidFill>
                  <a:srgbClr val="FF0000"/>
                </a:solidFill>
                <a:latin typeface="Times New Roman" panose="02020603050405020304" pitchFamily="18" charset="0"/>
                <a:ea typeface="宋体" panose="02010600030101010101" pitchFamily="2" charset="-122"/>
              </a:rPr>
              <a:t>choice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a:t>
            </a:r>
            <a:r>
              <a:rPr lang="en-US" altLang="zh-CN" b="1">
                <a:solidFill>
                  <a:srgbClr val="FF0000"/>
                </a:solidFill>
                <a:latin typeface="Times New Roman" panose="02020603050405020304" pitchFamily="18" charset="0"/>
                <a:ea typeface="宋体" panose="02010600030101010101" pitchFamily="2" charset="-122"/>
              </a:rPr>
              <a:t>challenge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挑战；</a:t>
            </a:r>
            <a:r>
              <a:rPr lang="en-US" altLang="zh-CN" b="1">
                <a:solidFill>
                  <a:srgbClr val="FF0000"/>
                </a:solidFill>
                <a:latin typeface="Times New Roman" panose="02020603050405020304" pitchFamily="18" charset="0"/>
                <a:ea typeface="宋体" panose="02010600030101010101" pitchFamily="2" charset="-122"/>
              </a:rPr>
              <a:t>invitation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发明；</a:t>
            </a:r>
            <a:r>
              <a:rPr lang="en-US" altLang="zh-CN" b="1">
                <a:solidFill>
                  <a:srgbClr val="FF0000"/>
                </a:solidFill>
                <a:latin typeface="Times New Roman" panose="02020603050405020304" pitchFamily="18" charset="0"/>
                <a:ea typeface="宋体" panose="02010600030101010101" pitchFamily="2" charset="-122"/>
              </a:rPr>
              <a:t>instruction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指导。根据</a:t>
            </a:r>
            <a:r>
              <a:rPr lang="en-US" altLang="zh-CN" b="1">
                <a:solidFill>
                  <a:srgbClr val="FF0000"/>
                </a:solidFill>
                <a:latin typeface="Times New Roman" panose="02020603050405020304" pitchFamily="18" charset="0"/>
                <a:ea typeface="宋体" panose="02010600030101010101" pitchFamily="2" charset="-122"/>
              </a:rPr>
              <a:t>“Rani and Meera did as Papa said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可知，她们的爸爸指导她们做早饭。故选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4104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49395" algn="l"/>
                <a:tab pos="6821170" algn="l"/>
                <a:tab pos="9504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choices	B. challenges	C. invitations	D. instructions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6615" y="3529001"/>
            <a:ext cx="407484" cy="461665"/>
          </a:xfrm>
          <a:prstGeom prst="rect">
            <a:avLst/>
          </a:prstGeom>
        </p:spPr>
        <p:txBody>
          <a:bodyPr wrap="none">
            <a:spAutoFit/>
          </a:bodyPr>
          <a:lstStyle/>
          <a:p>
            <a:r>
              <a:rPr lang="en-US" altLang="zh-CN" sz="2400" dirty="0" smtClean="0"/>
              <a:t>D</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8914"/>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they got into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make breakfast!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began giving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low voice. Rani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 as Papa said.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children made the breakfast ready. There were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sandwiches,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fruit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salad,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glass full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orange juice and another full of warm milk.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38329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考查副词辨析。句意：孩子们悄悄地做好了早餐。</a:t>
            </a:r>
            <a:r>
              <a:rPr lang="en-US" altLang="zh-CN" b="1">
                <a:solidFill>
                  <a:srgbClr val="FF0000"/>
                </a:solidFill>
                <a:latin typeface="Times New Roman" panose="02020603050405020304" pitchFamily="18" charset="0"/>
                <a:ea typeface="宋体" panose="02010600030101010101" pitchFamily="2" charset="-122"/>
              </a:rPr>
              <a:t>quietly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安静地；</a:t>
            </a:r>
            <a:r>
              <a:rPr lang="en-US" altLang="zh-CN" b="1">
                <a:solidFill>
                  <a:srgbClr val="FF0000"/>
                </a:solidFill>
                <a:latin typeface="Times New Roman" panose="02020603050405020304" pitchFamily="18" charset="0"/>
                <a:ea typeface="宋体" panose="02010600030101010101" pitchFamily="2" charset="-122"/>
              </a:rPr>
              <a:t>carelessly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粗心地；</a:t>
            </a:r>
            <a:r>
              <a:rPr lang="en-US" altLang="zh-CN" b="1">
                <a:solidFill>
                  <a:srgbClr val="FF0000"/>
                </a:solidFill>
                <a:latin typeface="Times New Roman" panose="02020603050405020304" pitchFamily="18" charset="0"/>
                <a:ea typeface="宋体" panose="02010600030101010101" pitchFamily="2" charset="-122"/>
              </a:rPr>
              <a:t>suddenly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突然；</a:t>
            </a:r>
            <a:r>
              <a:rPr lang="en-US" altLang="zh-CN" b="1">
                <a:solidFill>
                  <a:srgbClr val="FF0000"/>
                </a:solidFill>
                <a:latin typeface="Times New Roman" panose="02020603050405020304" pitchFamily="18" charset="0"/>
                <a:ea typeface="宋体" panose="02010600030101010101" pitchFamily="2" charset="-122"/>
              </a:rPr>
              <a:t>usually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通常。根据</a:t>
            </a:r>
            <a:r>
              <a:rPr lang="en-US" altLang="zh-CN" b="1">
                <a:solidFill>
                  <a:srgbClr val="FF0000"/>
                </a:solidFill>
                <a:latin typeface="Times New Roman" panose="02020603050405020304" pitchFamily="18" charset="0"/>
                <a:ea typeface="宋体" panose="02010600030101010101" pitchFamily="2" charset="-122"/>
              </a:rPr>
              <a:t>“Quickly and quietly”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可知，孩子们安静地做完了早餐。故选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26640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Quietly	B. Carelessly	C. Suddenly	D. Usually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6615" y="3384985"/>
            <a:ext cx="407484" cy="461665"/>
          </a:xfrm>
          <a:prstGeom prst="rect">
            <a:avLst/>
          </a:prstGeom>
        </p:spPr>
        <p:txBody>
          <a:bodyPr wrap="none">
            <a:spAutoFit/>
          </a:bodyPr>
          <a:lstStyle/>
          <a:p>
            <a:r>
              <a:rPr lang="en-US" altLang="zh-CN" sz="2400" dirty="0" smtClean="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8836"/>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they got into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make breakfast!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began giving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low voice. Rani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did as Papa said.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children made the breakfast ready. There were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sandwiches,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fruit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salad,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glass full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orange juice and another full of warm milk.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38329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考查形容词辨析。句意：有三明治、水果沙拉、一杯新鲜橙汁和一杯热牛奶。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free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自由的；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fresh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新鲜的；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strange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奇怪的；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terrible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糟糕的。根据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“orange juice”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可知，此处指新鲜的橙汁。故选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26640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free	B. fresh	C. strange	D. terrible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6615" y="3384985"/>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3640"/>
            <a:ext cx="11485848" cy="11988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Mummy came out of her room. The girls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her and hugged her. “Happy birthday!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33289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考查动词辨析。句意：女孩们冲到她面前拥抱她。</a:t>
            </a:r>
            <a:r>
              <a:rPr lang="en-US" altLang="zh-CN" b="1" dirty="0">
                <a:solidFill>
                  <a:srgbClr val="FF0000"/>
                </a:solidFill>
                <a:latin typeface="Times New Roman" panose="02020603050405020304" pitchFamily="18" charset="0"/>
                <a:ea typeface="宋体" panose="02010600030101010101" pitchFamily="2" charset="-122"/>
              </a:rPr>
              <a:t>agree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同意；</a:t>
            </a:r>
            <a:r>
              <a:rPr lang="en-US" altLang="zh-CN" b="1" dirty="0">
                <a:solidFill>
                  <a:srgbClr val="FF0000"/>
                </a:solidFill>
                <a:latin typeface="Times New Roman" panose="02020603050405020304" pitchFamily="18" charset="0"/>
                <a:ea typeface="宋体" panose="02010600030101010101" pitchFamily="2" charset="-122"/>
              </a:rPr>
              <a:t>rush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冲；</a:t>
            </a:r>
            <a:r>
              <a:rPr lang="en-US" altLang="zh-CN" b="1" dirty="0">
                <a:solidFill>
                  <a:srgbClr val="FF0000"/>
                </a:solidFill>
                <a:latin typeface="Times New Roman" panose="02020603050405020304" pitchFamily="18" charset="0"/>
                <a:ea typeface="宋体" panose="02010600030101010101" pitchFamily="2" charset="-122"/>
              </a:rPr>
              <a:t>point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a:t>
            </a:r>
            <a:r>
              <a:rPr lang="en-US" altLang="zh-CN" b="1" dirty="0">
                <a:solidFill>
                  <a:srgbClr val="FF0000"/>
                </a:solidFill>
                <a:latin typeface="Times New Roman" panose="02020603050405020304" pitchFamily="18" charset="0"/>
                <a:ea typeface="宋体" panose="02010600030101010101" pitchFamily="2" charset="-122"/>
              </a:rPr>
              <a:t>complain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抱怨。根据</a:t>
            </a:r>
            <a:r>
              <a:rPr lang="en-US" altLang="zh-CN" b="1" dirty="0">
                <a:solidFill>
                  <a:srgbClr val="FF0000"/>
                </a:solidFill>
                <a:latin typeface="Times New Roman" panose="02020603050405020304" pitchFamily="18" charset="0"/>
                <a:ea typeface="宋体" panose="02010600030101010101" pitchFamily="2" charset="-122"/>
              </a:rPr>
              <a:t>“to her and hugged her”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可知，女孩们冲过去拥抱妈妈。故选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76234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49395" algn="l"/>
                <a:tab pos="6821170" algn="l"/>
                <a:tab pos="93249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agreed	B. rushed	C. pointed	D. complained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6615" y="2880929"/>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11988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 wonderful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cried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Mummy, looking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balloons and the breakfast table. It was the best breakfast Mummy had ever eaten.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345080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考查名词辨析。句意：多么美妙的惊喜啊！</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惊喜；</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joke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玩笑；</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flower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卡片。根据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a wonderful”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可知，这是她们给妈妈的生日惊喜。故选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8842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49395" algn="l"/>
                <a:tab pos="6821170" algn="l"/>
                <a:tab pos="9504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surprise	B. joke	C. flower	D. card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6615" y="3002801"/>
            <a:ext cx="407484" cy="461665"/>
          </a:xfrm>
          <a:prstGeom prst="rect">
            <a:avLst/>
          </a:prstGeom>
        </p:spPr>
        <p:txBody>
          <a:bodyPr wrap="none">
            <a:spAutoFit/>
          </a:bodyPr>
          <a:lstStyle/>
          <a:p>
            <a:r>
              <a:rPr lang="en-US" altLang="zh-CN" sz="2400" dirty="0" smtClean="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83565"/>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主要介绍了拉尼和米拉在爸爸的帮助下给妈妈准备了一个特别的生日礼物</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妈妈看到后既惊喜又感动的故事。</a:t>
            </a:r>
            <a:endParaRPr lang="zh-CN" altLang="en-US" dirty="0"/>
          </a:p>
        </p:txBody>
      </p:sp>
      <p:pic>
        <p:nvPicPr>
          <p:cNvPr id="3" name="语篇导航-DA.eps" descr="id:2147486385;FounderCES"/>
          <p:cNvPicPr/>
          <p:nvPr/>
        </p:nvPicPr>
        <p:blipFill>
          <a:blip r:embed="rId1"/>
          <a:stretch>
            <a:fillRect/>
          </a:stretch>
        </p:blipFill>
        <p:spPr>
          <a:xfrm>
            <a:off x="577736" y="2576115"/>
            <a:ext cx="1917070" cy="468115"/>
          </a:xfrm>
          <a:prstGeom prst="rect">
            <a:avLst/>
          </a:prstGeom>
        </p:spPr>
      </p:pic>
      <p:pic>
        <p:nvPicPr>
          <p:cNvPr id="4" name="图片 3"/>
          <p:cNvPicPr>
            <a:picLocks noChangeAspect="1"/>
          </p:cNvPicPr>
          <p:nvPr/>
        </p:nvPicPr>
        <p:blipFill>
          <a:blip r:embed="rId2"/>
          <a:stretch>
            <a:fillRect/>
          </a:stretch>
        </p:blipFill>
        <p:spPr>
          <a:xfrm>
            <a:off x="726656" y="1146630"/>
            <a:ext cx="10737098" cy="127425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2185"/>
            <a:ext cx="11485848" cy="1198880"/>
          </a:xfrm>
        </p:spPr>
        <p:txBody>
          <a:body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 do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remember what day it is tomorrow?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Rani.</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Mummy’s birthday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cried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are we going to give her as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254625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praise	B. present	C. promise	D. prize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5946" y="2632843"/>
            <a:ext cx="389850" cy="461665"/>
          </a:xfrm>
          <a:prstGeom prst="rect">
            <a:avLst/>
          </a:prstGeom>
        </p:spPr>
        <p:txBody>
          <a:bodyPr wrap="none">
            <a:spAutoFit/>
          </a:bodyPr>
          <a:lstStyle/>
          <a:p>
            <a:r>
              <a:rPr lang="en-US" altLang="zh-CN" sz="2400" dirty="0"/>
              <a:t>B</a:t>
            </a:r>
            <a:endParaRPr lang="zh-CN" altLang="en-US" dirty="0"/>
          </a:p>
        </p:txBody>
      </p:sp>
      <p:sp>
        <p:nvSpPr>
          <p:cNvPr id="5" name="内容占位符 1"/>
          <p:cNvSpPr txBox="1"/>
          <p:nvPr/>
        </p:nvSpPr>
        <p:spPr bwMode="auto">
          <a:xfrm>
            <a:off x="360854" y="311290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考查名词辨析。句意：我们打算给她什么礼物呢？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praise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赞扬；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present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礼物；</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promise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承诺；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prize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奖品。根据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Mummy’s birthday!</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可知，此处是为妈妈的生日准备礼物。故选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1988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was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couldn’t think of anything! Maybe they could buy her some flowers or make her a birthday card. But that didn’t seem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enough for Mummy!</a:t>
            </a:r>
            <a:endParaRPr lang="en-US"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270921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answer	B. reason	C. problem	D. decision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5946" y="2853210"/>
            <a:ext cx="407484" cy="461665"/>
          </a:xfrm>
          <a:prstGeom prst="rect">
            <a:avLst/>
          </a:prstGeom>
        </p:spPr>
        <p:txBody>
          <a:bodyPr wrap="none">
            <a:spAutoFit/>
          </a:bodyPr>
          <a:lstStyle/>
          <a:p>
            <a:r>
              <a:rPr lang="en-US" altLang="zh-CN" sz="2400" dirty="0" smtClean="0"/>
              <a:t>C</a:t>
            </a:r>
            <a:endParaRPr lang="zh-CN" altLang="en-US" dirty="0"/>
          </a:p>
        </p:txBody>
      </p:sp>
      <p:sp>
        <p:nvSpPr>
          <p:cNvPr id="7" name="内容占位符 1"/>
          <p:cNvSpPr txBox="1"/>
          <p:nvPr/>
        </p:nvSpPr>
        <p:spPr bwMode="auto">
          <a:xfrm>
            <a:off x="504364" y="3428787"/>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考查名词辨析。句意：这就是问题所在。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answer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reason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problem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decision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决定。根据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couldn’t think of anything!</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可知，她们想不出给妈妈什么礼物，这是一个问题。故选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11988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was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couldn’t think of anything! Maybe they could buy her some flowers or make her a birthday card. But that didn’t seem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enough for Mummy!</a:t>
            </a:r>
            <a:endParaRPr lang="en-US"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576711"/>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special	B. simple	C. expensive	D. easy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66615" y="2708880"/>
            <a:ext cx="407484" cy="461665"/>
          </a:xfrm>
          <a:prstGeom prst="rect">
            <a:avLst/>
          </a:prstGeom>
        </p:spPr>
        <p:txBody>
          <a:bodyPr wrap="none">
            <a:spAutoFit/>
          </a:bodyPr>
          <a:lstStyle/>
          <a:p>
            <a:r>
              <a:rPr lang="en-US" altLang="zh-CN" sz="2400" dirty="0" smtClean="0"/>
              <a:t>A</a:t>
            </a:r>
            <a:endParaRPr lang="zh-CN" altLang="en-US" dirty="0"/>
          </a:p>
        </p:txBody>
      </p:sp>
      <p:sp>
        <p:nvSpPr>
          <p:cNvPr id="9" name="内容占位符 1"/>
          <p:cNvSpPr txBox="1"/>
          <p:nvPr/>
        </p:nvSpPr>
        <p:spPr bwMode="auto">
          <a:xfrm>
            <a:off x="360854" y="322298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考查形容词辨析。句意：但这对妈妈来说似乎还不够特别！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special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特别的；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simple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简单的；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expensive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昂贵的；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easy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容易的。根据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“Maybe they could buy her some flowers or make her a birthday card</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But that didn’t seem</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可知，买花或者送生日卡片不够特别。故选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4153"/>
            <a:ext cx="11485848"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 girls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they could make Mummy’s birthday an extra surprise. They asked Papa for help. After an hour of discussing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Papa,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girls nodded to each other. They finally had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279707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knew	B. learned	C. forgot	D. wondered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5946" y="2904658"/>
            <a:ext cx="407484" cy="461665"/>
          </a:xfrm>
          <a:prstGeom prst="rect">
            <a:avLst/>
          </a:prstGeom>
        </p:spPr>
        <p:txBody>
          <a:bodyPr wrap="none">
            <a:spAutoFit/>
          </a:bodyPr>
          <a:lstStyle/>
          <a:p>
            <a:r>
              <a:rPr lang="en-US" altLang="zh-CN" sz="2400" dirty="0" smtClean="0"/>
              <a:t>D</a:t>
            </a:r>
            <a:endParaRPr lang="zh-CN" altLang="en-US" dirty="0"/>
          </a:p>
        </p:txBody>
      </p:sp>
      <p:sp>
        <p:nvSpPr>
          <p:cNvPr id="7" name="内容占位符 1"/>
          <p:cNvSpPr txBox="1"/>
          <p:nvPr/>
        </p:nvSpPr>
        <p:spPr bwMode="auto">
          <a:xfrm>
            <a:off x="360854" y="33509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考查动词辨析。句意：两个女孩都想知道怎样才能给妈妈的生日一个意外的惊喜。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知道；</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learn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forget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忘记；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想知道。根据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they could make Mummy’s birthday an extra surprise”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可知，两个女孩想知道怎样才能给妈妈的生日一个意外的惊喜。故选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8630" y="30155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dream	B. plan	C. chance	D. product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 girls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they could make Mummy’s birthday an extra surprise. They asked Papa for help. After an hour of discussing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Papa,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girls nodded to each other. They finally had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66615" y="3125052"/>
            <a:ext cx="389850" cy="461665"/>
          </a:xfrm>
          <a:prstGeom prst="rect">
            <a:avLst/>
          </a:prstGeom>
        </p:spPr>
        <p:txBody>
          <a:bodyPr wrap="none">
            <a:spAutoFit/>
          </a:bodyPr>
          <a:lstStyle/>
          <a:p>
            <a:r>
              <a:rPr lang="en-US" altLang="zh-CN" sz="2400" dirty="0" smtClean="0"/>
              <a:t>B</a:t>
            </a:r>
            <a:endParaRPr lang="zh-CN" altLang="en-US" dirty="0"/>
          </a:p>
        </p:txBody>
      </p:sp>
      <p:sp>
        <p:nvSpPr>
          <p:cNvPr id="7" name="内容占位符 1"/>
          <p:cNvSpPr txBox="1"/>
          <p:nvPr/>
        </p:nvSpPr>
        <p:spPr bwMode="auto">
          <a:xfrm>
            <a:off x="362559" y="35822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考查名词辨析。句意：她们终于有了计划！</a:t>
            </a:r>
            <a:r>
              <a:rPr lang="en-US" altLang="zh-CN" b="1" smtClean="0">
                <a:solidFill>
                  <a:srgbClr val="FF0000"/>
                </a:solidFill>
                <a:latin typeface="Times New Roman" panose="02020603050405020304" pitchFamily="18" charset="0"/>
                <a:ea typeface="宋体" panose="02010600030101010101" pitchFamily="2" charset="-122"/>
              </a:rPr>
              <a:t>dream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梦想；</a:t>
            </a:r>
            <a:r>
              <a:rPr lang="en-US" altLang="zh-CN" b="1" smtClean="0">
                <a:solidFill>
                  <a:srgbClr val="FF0000"/>
                </a:solidFill>
                <a:latin typeface="Times New Roman" panose="02020603050405020304" pitchFamily="18" charset="0"/>
                <a:ea typeface="宋体" panose="02010600030101010101" pitchFamily="2" charset="-122"/>
              </a:rPr>
              <a:t>plan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计划；</a:t>
            </a:r>
            <a:r>
              <a:rPr lang="en-US" altLang="zh-CN" b="1" smtClean="0">
                <a:solidFill>
                  <a:srgbClr val="FF0000"/>
                </a:solidFill>
                <a:latin typeface="Times New Roman" panose="02020603050405020304" pitchFamily="18" charset="0"/>
                <a:ea typeface="宋体" panose="02010600030101010101" pitchFamily="2" charset="-122"/>
              </a:rPr>
              <a:t>chance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机会；</a:t>
            </a:r>
            <a:r>
              <a:rPr lang="en-US" altLang="zh-CN" b="1" smtClean="0">
                <a:solidFill>
                  <a:srgbClr val="FF0000"/>
                </a:solidFill>
                <a:latin typeface="Times New Roman" panose="02020603050405020304" pitchFamily="18" charset="0"/>
                <a:ea typeface="宋体" panose="02010600030101010101" pitchFamily="2" charset="-122"/>
              </a:rPr>
              <a:t>product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产品。根据</a:t>
            </a:r>
            <a:r>
              <a:rPr lang="en-US" altLang="zh-CN" b="1" smtClean="0">
                <a:solidFill>
                  <a:srgbClr val="FF0000"/>
                </a:solidFill>
                <a:latin typeface="Times New Roman" panose="02020603050405020304" pitchFamily="18" charset="0"/>
                <a:ea typeface="宋体" panose="02010600030101010101" pitchFamily="2" charset="-122"/>
              </a:rPr>
              <a:t>“They finally had 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可知，讨论之后，她们有了一个计划。故选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30531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woke up	B. made up	C. looked after	D. ran after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morning Papa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girls 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even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sun had risen properly. Quickly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quietly,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of them started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and Rani blew up balloons—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 yellow, green, blue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all around. Soon the room was looking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indeed.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980" y="3213299"/>
            <a:ext cx="407484" cy="461665"/>
          </a:xfrm>
          <a:prstGeom prst="rect">
            <a:avLst/>
          </a:prstGeom>
        </p:spPr>
        <p:txBody>
          <a:bodyPr wrap="none">
            <a:spAutoFit/>
          </a:bodyPr>
          <a:lstStyle/>
          <a:p>
            <a:r>
              <a:rPr lang="en-US" altLang="zh-CN" sz="2400" dirty="0" smtClean="0"/>
              <a:t>A</a:t>
            </a:r>
            <a:endParaRPr lang="zh-CN" altLang="en-US" dirty="0"/>
          </a:p>
        </p:txBody>
      </p:sp>
      <p:sp>
        <p:nvSpPr>
          <p:cNvPr id="5" name="内容占位符 1"/>
          <p:cNvSpPr txBox="1"/>
          <p:nvPr/>
        </p:nvSpPr>
        <p:spPr bwMode="auto">
          <a:xfrm>
            <a:off x="360854" y="378874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考查动词短语辨析。句意：第二天早上，爸爸很早就把女孩们叫醒了，甚至在太阳还没升起的时候。</a:t>
            </a:r>
            <a:r>
              <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wake up</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唤醒；</a:t>
            </a:r>
            <a:r>
              <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make up</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编造；</a:t>
            </a:r>
            <a:r>
              <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look after</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照顾；</a:t>
            </a:r>
            <a:r>
              <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run after</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追赶。</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girls very early”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可知，爸爸早上把她们叫醒。故选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0138"/>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morning Papa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girls 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even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sun had risen properly. Quickly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quietly,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of them started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Papa and Rani blew up balloons—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 yellow, green, blue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Meera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all around. Soon the room was looking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indeed.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383298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考查动词辨析。句意：他们三个人迅速而安静地开始工作。</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exercise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练习；</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阅读；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玩。根据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“Quickly and quietly, the three of them started to”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可知，他们开始工作，为妈妈的生日做准备。故选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54" y="330101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exercise	B. read	C. work	D. play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66615" y="3419602"/>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5972</Words>
  <Application>WPS 演示</Application>
  <PresentationFormat>自定义</PresentationFormat>
  <Paragraphs>127</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461</cp:revision>
  <dcterms:created xsi:type="dcterms:W3CDTF">2020-11-06T05:24:00Z</dcterms:created>
  <dcterms:modified xsi:type="dcterms:W3CDTF">2025-09-17T06:42:31Z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